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69" r:id="rId6"/>
    <p:sldId id="261" r:id="rId7"/>
    <p:sldId id="262" r:id="rId8"/>
    <p:sldId id="263" r:id="rId9"/>
    <p:sldId id="268" r:id="rId10"/>
    <p:sldId id="259" r:id="rId11"/>
    <p:sldId id="264" r:id="rId12"/>
    <p:sldId id="265" r:id="rId13"/>
    <p:sldId id="266" r:id="rId14"/>
    <p:sldId id="272" r:id="rId15"/>
    <p:sldId id="260" r:id="rId16"/>
    <p:sldId id="267" r:id="rId17"/>
    <p:sldId id="270" r:id="rId18"/>
    <p:sldId id="271" r:id="rId1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E3BFE44-1FA4-48F5-8F77-6632610EC737}" type="datetimeFigureOut">
              <a:rPr lang="he-IL" smtClean="0"/>
              <a:t>י'/אב/תשע"ט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01538C8-6536-45F7-9A6F-F9A06CA67B6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457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Artik</a:t>
            </a:r>
            <a:r>
              <a:rPr lang="en-US" dirty="0"/>
              <a:t> is a library we built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538C8-6536-45F7-9A6F-F9A06CA67B65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480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Artik</a:t>
            </a:r>
            <a:r>
              <a:rPr lang="en-US" dirty="0"/>
              <a:t> is a library we built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538C8-6536-45F7-9A6F-F9A06CA67B65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621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3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6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4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1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5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1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7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8" r:id="rId5"/>
    <p:sldLayoutId id="2147483692" r:id="rId6"/>
    <p:sldLayoutId id="2147483693" r:id="rId7"/>
    <p:sldLayoutId id="2147483694" r:id="rId8"/>
    <p:sldLayoutId id="2147483697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orshiponi.com/2012/03/dont-try-to-look-like-a-dragon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49A4BEF4-AAAF-4CBA-9B0B-CA7F6E43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1" b="221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xmlns="" id="{7319A1DD-F557-4EC6-8A8C-F7617B4CD6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036D83-D093-492F-99F2-FCDF001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Artik</a:t>
            </a:r>
            <a:endParaRPr lang="he-IL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82B7DC-0CBA-4420-B776-3D87F806B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endParaRPr lang="he-IL" sz="2200" dirty="0"/>
          </a:p>
        </p:txBody>
      </p:sp>
      <p:cxnSp>
        <p:nvCxnSpPr>
          <p:cNvPr id="44" name="Straight Connector 39">
            <a:extLst>
              <a:ext uri="{FF2B5EF4-FFF2-40B4-BE49-F238E27FC236}">
                <a16:creationId xmlns:a16="http://schemas.microsoft.com/office/drawing/2014/main" xmlns="" id="{D28A9C89-B313-458F-9C85-515930A51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390A367-0330-4E03-9D5F-40308A7975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8063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64BBAA4-C62B-4146-B49F-FE4CC4655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3D485-D415-4D67-A89F-15883471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A Simple Example</a:t>
            </a:r>
            <a:endParaRPr lang="he-IL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EB57AA8-F021-480C-A9E2-F89913313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A778F-0471-4C3C-827A-8C8E2A0D0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We need to figure out which option the victim chose. </a:t>
            </a:r>
          </a:p>
          <a:p>
            <a:r>
              <a:rPr lang="en-US" dirty="0"/>
              <a:t>For that we use the </a:t>
            </a:r>
            <a:r>
              <a:rPr lang="en-US" dirty="0" err="1"/>
              <a:t>Flush+Reload</a:t>
            </a:r>
            <a:r>
              <a:rPr lang="en-US" dirty="0"/>
              <a:t> in </a:t>
            </a:r>
            <a:r>
              <a:rPr lang="en-US" dirty="0" err="1"/>
              <a:t>Artik</a:t>
            </a:r>
            <a:r>
              <a:rPr lang="en-US" dirty="0"/>
              <a:t>.</a:t>
            </a:r>
          </a:p>
          <a:p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127F6F6-26B5-4DFC-B5A4-FC3EFEA4E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29" y="643466"/>
            <a:ext cx="5573995" cy="52256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CF30C0-9394-4459-976E-2AA223FB12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856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50939B8-B949-4498-AECB-46D9AEA98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855034"/>
            <a:ext cx="10925102" cy="31955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2F9C61D6-37CC-4AD4-83C3-022D08874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F1D62C-9DA5-472F-B490-2F7E2973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Setup the Sampler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2669285E-35F6-4010-B084-229A80845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8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80D93AE9-218E-4D95-BF73-EAA689804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933888"/>
            <a:ext cx="10925102" cy="10378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F9C61D6-37CC-4AD4-83C3-022D08874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38CC9-CBB8-4A8C-BEAE-A202CD03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Attack Manager and Memory Wrapper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669285E-35F6-4010-B084-229A80845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4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D7AE80E-6B8F-43DD-ACCE-57A793A84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05" y="643538"/>
            <a:ext cx="6609290" cy="36185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F9C61D6-37CC-4AD4-83C3-022D08874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4551037"/>
            <a:ext cx="12188952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6F33A5-7E56-4A49-8E85-64447AB4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Attacking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669285E-35F6-4010-B084-229A80845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49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122161B3-980A-45E1-A39A-2E3DA4E8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imple Victim Test">
            <a:hlinkClick r:id="" action="ppaction://media"/>
            <a:extLst>
              <a:ext uri="{FF2B5EF4-FFF2-40B4-BE49-F238E27FC236}">
                <a16:creationId xmlns:a16="http://schemas.microsoft.com/office/drawing/2014/main" xmlns="" id="{42EEC9C5-9CA1-4161-8EAC-39AE992C7B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953" y="788273"/>
            <a:ext cx="8378093" cy="5281454"/>
          </a:xfrm>
        </p:spPr>
      </p:pic>
    </p:spTree>
    <p:extLst>
      <p:ext uri="{BB962C8B-B14F-4D97-AF65-F5344CB8AC3E}">
        <p14:creationId xmlns:p14="http://schemas.microsoft.com/office/powerpoint/2010/main" val="322391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482F060-A4AF-4E0B-B364-7C6BA4AE9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897D0-2619-446D-8F50-D52CFD61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Dragon Blood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9EB6DAA-2F0C-43D5-A577-15D5D2C4E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animal, invertebrate, arthropod, red&#10;&#10;Description automatically generated">
            <a:extLst>
              <a:ext uri="{FF2B5EF4-FFF2-40B4-BE49-F238E27FC236}">
                <a16:creationId xmlns:a16="http://schemas.microsoft.com/office/drawing/2014/main" xmlns="" id="{EDFF123E-6E3E-499F-BA1B-16E3EAD90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399" r="11448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CFAD32-B052-4DDC-B701-6F8C1F7E6FD0}"/>
              </a:ext>
            </a:extLst>
          </p:cNvPr>
          <p:cNvSpPr txBox="1"/>
          <p:nvPr/>
        </p:nvSpPr>
        <p:spPr>
          <a:xfrm>
            <a:off x="9732656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1">
            <a:spAutoFit/>
          </a:bodyPr>
          <a:lstStyle/>
          <a:p>
            <a:pPr algn="r">
              <a:spcAft>
                <a:spcPts val="600"/>
              </a:spcAft>
            </a:pPr>
            <a:r>
              <a:rPr lang="he-IL" sz="700">
                <a:solidFill>
                  <a:srgbClr val="FFFFFF"/>
                </a:solidFill>
                <a:hlinkClick r:id="rId3" tooltip="http://www.limorshiponi.com/2012/03/dont-try-to-look-like-a-dragon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he-IL" sz="700">
                <a:solidFill>
                  <a:srgbClr val="FFFFFF"/>
                </a:solidFill>
              </a:rPr>
              <a:t> by Unknown Author is licensed under </a:t>
            </a:r>
            <a:r>
              <a:rPr lang="he-I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BY-NC-ND</a:t>
            </a:r>
            <a:endParaRPr lang="he-IL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841ACB-4CFF-4013-8FD2-6A788A34203B}"/>
              </a:ext>
            </a:extLst>
          </p:cNvPr>
          <p:cNvSpPr txBox="1"/>
          <p:nvPr/>
        </p:nvSpPr>
        <p:spPr>
          <a:xfrm>
            <a:off x="622797" y="3976103"/>
            <a:ext cx="25056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Cache side channel attack on WPA3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34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CC5E4-A06F-4CF4-8ADB-F217CCAA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WhatsApp Video 2019-08-10 at 12.54.54">
            <a:hlinkClick r:id="" action="ppaction://media"/>
            <a:extLst>
              <a:ext uri="{FF2B5EF4-FFF2-40B4-BE49-F238E27FC236}">
                <a16:creationId xmlns:a16="http://schemas.microsoft.com/office/drawing/2014/main" xmlns="" id="{38DFF707-721A-494B-8042-01854C4B9F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9542" y="218914"/>
            <a:ext cx="7712916" cy="6000623"/>
          </a:xfrm>
        </p:spPr>
      </p:pic>
    </p:spTree>
    <p:extLst>
      <p:ext uri="{BB962C8B-B14F-4D97-AF65-F5344CB8AC3E}">
        <p14:creationId xmlns:p14="http://schemas.microsoft.com/office/powerpoint/2010/main" val="25772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198AEA-8B94-416F-B843-9CA7F9CC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Challenges</a:t>
            </a:r>
            <a:endParaRPr lang="he-IL" sz="4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05376D42-6A64-4A8D-9EE9-3D7E2670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Cache is hard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xmlns="" id="{51B1F379-7402-4911-A9AE-38375DF65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805958"/>
            <a:ext cx="6798082" cy="32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00D99-6447-4D98-A0BA-6F7B2D86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Challenges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D58EC1-59DD-42B8-90E3-DCA2F9597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Measuring cache can change the results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Careful memory management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Move often, copy only when you must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Generic support for </a:t>
            </a:r>
            <a:r>
              <a:rPr lang="en-US" dirty="0" err="1"/>
              <a:t>Flush+Reload</a:t>
            </a:r>
            <a:r>
              <a:rPr lang="en-US" dirty="0"/>
              <a:t>, </a:t>
            </a:r>
            <a:r>
              <a:rPr lang="en-US" dirty="0" err="1"/>
              <a:t>PrimeProbe</a:t>
            </a:r>
            <a:r>
              <a:rPr lang="en-US" dirty="0"/>
              <a:t> and possibly 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 up wpa3 </a:t>
            </a:r>
            <a:r>
              <a:rPr lang="en-US" dirty="0" err="1"/>
              <a:t>hostpad</a:t>
            </a:r>
            <a:r>
              <a:rPr lang="en-US" dirty="0"/>
              <a:t> for </a:t>
            </a:r>
            <a:r>
              <a:rPr lang="en-US" dirty="0" err="1"/>
              <a:t>Dragonblood</a:t>
            </a:r>
            <a:r>
              <a:rPr lang="en-US" dirty="0"/>
              <a:t> attack</a:t>
            </a:r>
          </a:p>
          <a:p>
            <a:pPr marL="457200" indent="-45720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81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482F060-A4AF-4E0B-B364-7C6BA4AE9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050D9E-BF49-4530-8468-04D46C0E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What is </a:t>
            </a:r>
            <a:r>
              <a:rPr lang="en-US" sz="5400" dirty="0" err="1">
                <a:solidFill>
                  <a:srgbClr val="FFFFFF"/>
                </a:solidFill>
              </a:rPr>
              <a:t>Artik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9EB6DAA-2F0C-43D5-A577-15D5D2C4E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37EE291-2EDB-4546-8E72-FB5EDF6A1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69" r="12777" b="-1"/>
          <a:stretch/>
        </p:blipFill>
        <p:spPr>
          <a:xfrm>
            <a:off x="4631936" y="0"/>
            <a:ext cx="755688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DF1DD5-FB8F-409D-BDBF-B86B5861BA31}"/>
              </a:ext>
            </a:extLst>
          </p:cNvPr>
          <p:cNvSpPr txBox="1"/>
          <p:nvPr/>
        </p:nvSpPr>
        <p:spPr>
          <a:xfrm>
            <a:off x="484814" y="3872204"/>
            <a:ext cx="318409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Library for cache side channel attacks</a:t>
            </a:r>
          </a:p>
          <a:p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6CA9AD6-EE76-42C7-A13F-BBFA7CD473AC}"/>
              </a:ext>
            </a:extLst>
          </p:cNvPr>
          <p:cNvSpPr txBox="1"/>
          <p:nvPr/>
        </p:nvSpPr>
        <p:spPr>
          <a:xfrm>
            <a:off x="484814" y="4832456"/>
            <a:ext cx="325676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Architectural Real Time Intelligent Attack (?)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6592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482F060-A4AF-4E0B-B364-7C6BA4AE9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050D9E-BF49-4530-8468-04D46C0E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906712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smtClean="0">
                <a:solidFill>
                  <a:srgbClr val="FFFFFF"/>
                </a:solidFill>
              </a:rPr>
              <a:t>Does it work?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9EB6DAA-2F0C-43D5-A577-15D5D2C4E3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DF1DD5-FB8F-409D-BDBF-B86B5861BA31}"/>
              </a:ext>
            </a:extLst>
          </p:cNvPr>
          <p:cNvSpPr txBox="1"/>
          <p:nvPr/>
        </p:nvSpPr>
        <p:spPr>
          <a:xfrm>
            <a:off x="484814" y="3872204"/>
            <a:ext cx="31840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Hopefully. </a:t>
            </a:r>
            <a:endParaRPr lang="en-US" dirty="0">
              <a:solidFill>
                <a:schemeClr val="bg1"/>
              </a:solidFill>
            </a:endParaRPr>
          </a:p>
          <a:p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6CA9AD6-EE76-42C7-A13F-BBFA7CD473AC}"/>
              </a:ext>
            </a:extLst>
          </p:cNvPr>
          <p:cNvSpPr txBox="1"/>
          <p:nvPr/>
        </p:nvSpPr>
        <p:spPr>
          <a:xfrm>
            <a:off x="484814" y="4832456"/>
            <a:ext cx="32567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Just look at the graph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94" y="276727"/>
            <a:ext cx="7556906" cy="56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B42F60-3E32-427C-B6DB-D9C8E226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Structure</a:t>
            </a:r>
            <a:endParaRPr lang="he-IL" sz="4000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B2382F-C5C7-4B47-994A-5FF1C08F6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Attack Manager</a:t>
            </a:r>
          </a:p>
          <a:p>
            <a:r>
              <a:rPr lang="en-US" sz="1800">
                <a:solidFill>
                  <a:srgbClr val="FFFFFF"/>
                </a:solidFill>
              </a:rPr>
              <a:t>Sampling </a:t>
            </a:r>
          </a:p>
          <a:p>
            <a:r>
              <a:rPr lang="en-US" sz="1800">
                <a:solidFill>
                  <a:srgbClr val="FFFFFF"/>
                </a:solidFill>
              </a:rPr>
              <a:t>Calibration </a:t>
            </a:r>
          </a:p>
          <a:p>
            <a:r>
              <a:rPr lang="en-US" sz="1800">
                <a:solidFill>
                  <a:srgbClr val="FFFFFF"/>
                </a:solidFill>
              </a:rPr>
              <a:t>Memory Wrapper</a:t>
            </a:r>
          </a:p>
          <a:p>
            <a:r>
              <a:rPr lang="en-US" sz="1800">
                <a:solidFill>
                  <a:srgbClr val="FFFFFF"/>
                </a:solidFill>
              </a:rPr>
              <a:t>Low Level</a:t>
            </a:r>
            <a:endParaRPr lang="he-IL" sz="1800" dirty="0">
              <a:solidFill>
                <a:srgbClr val="FFFFFF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FB4C63A-27FD-4A44-B391-7C5B9410C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675777"/>
            <a:ext cx="6798082" cy="5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9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13F899-0AE9-41F8-8012-3FDFE2E7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Low Level Interface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778FCA-A2EA-4CEE-A851-3078266FC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In charge for abstracting machine specific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Wrapper for assembly function</a:t>
            </a:r>
            <a:endParaRPr lang="he-IL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06601510-BA7A-4B71-97AD-C7770CAC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41" y="2481943"/>
            <a:ext cx="4037529" cy="31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1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C28AF-0F07-4A8D-95E1-B335ADD8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Memory Wrapper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44611B-33D1-4217-B511-AF41B75B3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Abstraction for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Generic, works for Flush+Reload and PrimeProbe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Allow flushing, accessing, loading and more</a:t>
            </a:r>
            <a:endParaRPr lang="he-IL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B28757F-2DCD-4DB8-B1E6-72C2F5471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883" y="2451593"/>
            <a:ext cx="1851797" cy="30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60F371-7649-4555-AB5B-4E096A0F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Sampler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99DE18-F89A-46AD-A3B2-293AD3557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Performs all the logic of sampling in each pattern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Sampler Primitive and Memory Wrapper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Returns a list of measurements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1A3CC95-D4DD-4A8D-A703-059B0A84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77" y="2639798"/>
            <a:ext cx="4513307" cy="32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6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8BC4C-886E-46C2-AB83-1A34162E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and Score Provider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8602D7-A466-4334-A91A-3C0EC2F7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Calibration takes measurements and analyze the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Calibration outputs a score provider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Score provider - a generic way to measure how likely a measurement to be influenced by the victim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5414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CA399-A66C-4B21-A36C-5D7BE666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Manager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C35FF6-5512-4E1D-A41A-0FF598B8C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Coordinate the attack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calibration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sampler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score provider to determine where victim touch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 a attack results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D7555A57-C15D-413E-8EFC-55AF6A07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11" y="2789096"/>
            <a:ext cx="4776713" cy="23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45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A41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82828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249</Words>
  <Application>Microsoft Office PowerPoint</Application>
  <PresentationFormat>Widescreen</PresentationFormat>
  <Paragraphs>55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RetrospectVTI</vt:lpstr>
      <vt:lpstr>Artik</vt:lpstr>
      <vt:lpstr>What is Artik?</vt:lpstr>
      <vt:lpstr>Does it work?</vt:lpstr>
      <vt:lpstr>Structure</vt:lpstr>
      <vt:lpstr>Low Level Interface</vt:lpstr>
      <vt:lpstr>Memory Wrapper</vt:lpstr>
      <vt:lpstr>Sampler</vt:lpstr>
      <vt:lpstr>Calibration and Score Provider</vt:lpstr>
      <vt:lpstr>Attack Manager</vt:lpstr>
      <vt:lpstr>A Simple Example</vt:lpstr>
      <vt:lpstr>Setup the Sampler</vt:lpstr>
      <vt:lpstr>Attack Manager and Memory Wrapper</vt:lpstr>
      <vt:lpstr>Attacking</vt:lpstr>
      <vt:lpstr>PowerPoint Presentation</vt:lpstr>
      <vt:lpstr>Dragon Blood</vt:lpstr>
      <vt:lpstr>PowerPoint Presentation</vt:lpstr>
      <vt:lpstr>Challenges</vt:lpstr>
      <vt:lpstr>Challenges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Artik</dc:title>
  <dc:creator>Idan Gerichter</dc:creator>
  <cp:lastModifiedBy>Yoav Sternebrg</cp:lastModifiedBy>
  <cp:revision>5</cp:revision>
  <dcterms:created xsi:type="dcterms:W3CDTF">2019-08-11T09:21:18Z</dcterms:created>
  <dcterms:modified xsi:type="dcterms:W3CDTF">2019-08-11T20:03:46Z</dcterms:modified>
</cp:coreProperties>
</file>